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2" r:id="rId9"/>
    <p:sldId id="264" r:id="rId10"/>
    <p:sldId id="265" r:id="rId11"/>
    <p:sldId id="266" r:id="rId12"/>
    <p:sldId id="273" r:id="rId13"/>
    <p:sldId id="267" r:id="rId14"/>
    <p:sldId id="268" r:id="rId15"/>
    <p:sldId id="269" r:id="rId16"/>
    <p:sldId id="270" r:id="rId17"/>
    <p:sldId id="274" r:id="rId18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691" y="5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2.jp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425696" y="1036637"/>
            <a:ext cx="3340607" cy="6324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 u="sng">
                <a:solidFill>
                  <a:srgbClr val="00AF50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 u="sng">
                <a:solidFill>
                  <a:srgbClr val="00AF50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1/20/2026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47675" y="457200"/>
            <a:ext cx="3705225" cy="95250"/>
          </a:xfrm>
          <a:custGeom>
            <a:avLst/>
            <a:gdLst/>
            <a:ahLst/>
            <a:cxnLst/>
            <a:rect l="l" t="t" r="r" b="b"/>
            <a:pathLst>
              <a:path w="3705225" h="95250">
                <a:moveTo>
                  <a:pt x="3705225" y="0"/>
                </a:moveTo>
                <a:lnTo>
                  <a:pt x="0" y="0"/>
                </a:lnTo>
                <a:lnTo>
                  <a:pt x="0" y="95250"/>
                </a:lnTo>
                <a:lnTo>
                  <a:pt x="3705225" y="95250"/>
                </a:lnTo>
                <a:lnTo>
                  <a:pt x="3705225" y="0"/>
                </a:lnTo>
                <a:close/>
              </a:path>
            </a:pathLst>
          </a:custGeom>
          <a:solidFill>
            <a:srgbClr val="4652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039100" y="457200"/>
            <a:ext cx="3705225" cy="95250"/>
          </a:xfrm>
          <a:custGeom>
            <a:avLst/>
            <a:gdLst/>
            <a:ahLst/>
            <a:cxnLst/>
            <a:rect l="l" t="t" r="r" b="b"/>
            <a:pathLst>
              <a:path w="3705225" h="95250">
                <a:moveTo>
                  <a:pt x="3705225" y="0"/>
                </a:moveTo>
                <a:lnTo>
                  <a:pt x="0" y="0"/>
                </a:lnTo>
                <a:lnTo>
                  <a:pt x="0" y="95250"/>
                </a:lnTo>
                <a:lnTo>
                  <a:pt x="3705225" y="95250"/>
                </a:lnTo>
                <a:lnTo>
                  <a:pt x="3705225" y="0"/>
                </a:lnTo>
                <a:close/>
              </a:path>
            </a:pathLst>
          </a:custGeom>
          <a:solidFill>
            <a:srgbClr val="959FA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4238625" y="457200"/>
            <a:ext cx="3705225" cy="95250"/>
          </a:xfrm>
          <a:custGeom>
            <a:avLst/>
            <a:gdLst/>
            <a:ahLst/>
            <a:cxnLst/>
            <a:rect l="l" t="t" r="r" b="b"/>
            <a:pathLst>
              <a:path w="3705225" h="95250">
                <a:moveTo>
                  <a:pt x="3705225" y="0"/>
                </a:moveTo>
                <a:lnTo>
                  <a:pt x="0" y="0"/>
                </a:lnTo>
                <a:lnTo>
                  <a:pt x="0" y="95250"/>
                </a:lnTo>
                <a:lnTo>
                  <a:pt x="3705225" y="95250"/>
                </a:lnTo>
                <a:lnTo>
                  <a:pt x="3705225" y="0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09963" y="6448061"/>
            <a:ext cx="1091837" cy="334460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14425" y="1314450"/>
            <a:ext cx="9744075" cy="5543547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9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1/20/2026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1/20/2026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447675" y="457200"/>
            <a:ext cx="3705225" cy="95250"/>
          </a:xfrm>
          <a:custGeom>
            <a:avLst/>
            <a:gdLst/>
            <a:ahLst/>
            <a:cxnLst/>
            <a:rect l="l" t="t" r="r" b="b"/>
            <a:pathLst>
              <a:path w="3705225" h="95250">
                <a:moveTo>
                  <a:pt x="3705225" y="0"/>
                </a:moveTo>
                <a:lnTo>
                  <a:pt x="0" y="0"/>
                </a:lnTo>
                <a:lnTo>
                  <a:pt x="0" y="95250"/>
                </a:lnTo>
                <a:lnTo>
                  <a:pt x="3705225" y="95250"/>
                </a:lnTo>
                <a:lnTo>
                  <a:pt x="3705225" y="0"/>
                </a:lnTo>
                <a:close/>
              </a:path>
            </a:pathLst>
          </a:custGeom>
          <a:solidFill>
            <a:srgbClr val="4652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8039100" y="457200"/>
            <a:ext cx="3705225" cy="95250"/>
          </a:xfrm>
          <a:custGeom>
            <a:avLst/>
            <a:gdLst/>
            <a:ahLst/>
            <a:cxnLst/>
            <a:rect l="l" t="t" r="r" b="b"/>
            <a:pathLst>
              <a:path w="3705225" h="95250">
                <a:moveTo>
                  <a:pt x="3705225" y="0"/>
                </a:moveTo>
                <a:lnTo>
                  <a:pt x="0" y="0"/>
                </a:lnTo>
                <a:lnTo>
                  <a:pt x="0" y="95250"/>
                </a:lnTo>
                <a:lnTo>
                  <a:pt x="3705225" y="95250"/>
                </a:lnTo>
                <a:lnTo>
                  <a:pt x="3705225" y="0"/>
                </a:lnTo>
                <a:close/>
              </a:path>
            </a:pathLst>
          </a:custGeom>
          <a:solidFill>
            <a:srgbClr val="959FA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4238625" y="457200"/>
            <a:ext cx="3705225" cy="95250"/>
          </a:xfrm>
          <a:custGeom>
            <a:avLst/>
            <a:gdLst/>
            <a:ahLst/>
            <a:cxnLst/>
            <a:rect l="l" t="t" r="r" b="b"/>
            <a:pathLst>
              <a:path w="3705225" h="95250">
                <a:moveTo>
                  <a:pt x="3705225" y="0"/>
                </a:moveTo>
                <a:lnTo>
                  <a:pt x="0" y="0"/>
                </a:lnTo>
                <a:lnTo>
                  <a:pt x="0" y="95250"/>
                </a:lnTo>
                <a:lnTo>
                  <a:pt x="3705225" y="95250"/>
                </a:lnTo>
                <a:lnTo>
                  <a:pt x="3705225" y="0"/>
                </a:lnTo>
                <a:close/>
              </a:path>
            </a:pathLst>
          </a:custGeom>
          <a:solidFill>
            <a:srgbClr val="1CACE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0509963" y="6448061"/>
            <a:ext cx="1091837" cy="33446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27401" y="1024255"/>
            <a:ext cx="6150609" cy="91274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950" b="1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07414" y="2055177"/>
            <a:ext cx="9589770" cy="19500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 u="sng">
                <a:solidFill>
                  <a:srgbClr val="00AF50"/>
                </a:solidFill>
                <a:latin typeface="Franklin Gothic Medium"/>
                <a:cs typeface="Franklin Gothic Medium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1/20/2026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file:///C:\Users\RAVINDRA\Desktop\ASAP_Attedance%20Chat%20box%20With%20AI\Attedance%20Chatbox%20With%20AI\Index.html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streamlit.io/" TargetMode="External"/><Relationship Id="rId2" Type="http://schemas.openxmlformats.org/officeDocument/2006/relationships/hyperlink" Target="http://www.kaggle.com/datasets/uciml/pima-indians-diabetes-database/dat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streamlit.io/deploy/streamlit-community-cloud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https://docs.streamlit.io/deploy/streamlit-community-cloud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057401" y="1024255"/>
            <a:ext cx="6920610" cy="672940"/>
          </a:xfrm>
          <a:prstGeom prst="rect">
            <a:avLst/>
          </a:prstGeom>
        </p:spPr>
        <p:txBody>
          <a:bodyPr vert="horz" wrap="square" lIns="0" tIns="178752" rIns="0" bIns="0" rtlCol="0">
            <a:spAutoFit/>
          </a:bodyPr>
          <a:lstStyle/>
          <a:p>
            <a:pPr marL="863600" algn="l">
              <a:lnSpc>
                <a:spcPct val="100000"/>
              </a:lnSpc>
              <a:spcBef>
                <a:spcPts val="100"/>
              </a:spcBef>
            </a:pPr>
            <a:r>
              <a:rPr lang="en-IN" sz="3200" spc="-95" dirty="0">
                <a:latin typeface="Trebuchet MS"/>
                <a:cs typeface="Trebuchet MS"/>
              </a:rPr>
              <a:t>ATTENDANCE CHAT BOX WITH AI</a:t>
            </a:r>
            <a:endParaRPr sz="3200" dirty="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42607" y="3842067"/>
            <a:ext cx="5172393" cy="323807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2284730" algn="l"/>
              </a:tabLst>
            </a:pPr>
            <a:r>
              <a:rPr sz="2000" b="1" dirty="0">
                <a:latin typeface="Arial"/>
                <a:cs typeface="Arial"/>
              </a:rPr>
              <a:t>PRESENTED</a:t>
            </a:r>
            <a:r>
              <a:rPr sz="2000" b="1" spc="-40" dirty="0">
                <a:latin typeface="Arial"/>
                <a:cs typeface="Arial"/>
              </a:rPr>
              <a:t> </a:t>
            </a:r>
            <a:r>
              <a:rPr sz="2000" b="1" spc="-20" dirty="0">
                <a:latin typeface="Arial"/>
                <a:cs typeface="Arial"/>
              </a:rPr>
              <a:t>BY:-</a:t>
            </a:r>
            <a:r>
              <a:rPr sz="2000" b="1" dirty="0">
                <a:latin typeface="Arial"/>
                <a:cs typeface="Arial"/>
              </a:rPr>
              <a:t>	</a:t>
            </a:r>
            <a:r>
              <a:rPr lang="en-IN" sz="2000" b="1" dirty="0">
                <a:latin typeface="Arial"/>
                <a:cs typeface="Arial"/>
              </a:rPr>
              <a:t>NETI VENKAT KUMAR</a:t>
            </a:r>
            <a:endParaRPr sz="20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56894" y="4519231"/>
            <a:ext cx="2332355" cy="391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148840" algn="l"/>
              </a:tabLst>
            </a:pPr>
            <a:r>
              <a:rPr sz="2400" b="1" dirty="0">
                <a:latin typeface="Arial"/>
                <a:cs typeface="Arial"/>
              </a:rPr>
              <a:t>Course</a:t>
            </a:r>
            <a:r>
              <a:rPr sz="2400" b="1" spc="-80" dirty="0">
                <a:latin typeface="Arial"/>
                <a:cs typeface="Arial"/>
              </a:rPr>
              <a:t> </a:t>
            </a:r>
            <a:r>
              <a:rPr sz="2400" b="1" spc="-20" dirty="0">
                <a:latin typeface="Arial"/>
                <a:cs typeface="Arial"/>
              </a:rPr>
              <a:t>Name</a:t>
            </a:r>
            <a:r>
              <a:rPr sz="2400" b="1" dirty="0">
                <a:latin typeface="Arial"/>
                <a:cs typeface="Arial"/>
              </a:rPr>
              <a:t>	</a:t>
            </a:r>
            <a:r>
              <a:rPr sz="2400" b="1" spc="-50" dirty="0">
                <a:latin typeface="Arial"/>
                <a:cs typeface="Arial"/>
              </a:rPr>
              <a:t>–</a:t>
            </a:r>
            <a:endParaRPr sz="240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092830" y="4566856"/>
            <a:ext cx="6673850" cy="33464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b="1" dirty="0">
                <a:latin typeface="Arial"/>
                <a:cs typeface="Arial"/>
              </a:rPr>
              <a:t>AI/ML</a:t>
            </a:r>
            <a:r>
              <a:rPr sz="2000" b="1" spc="-6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INTERNSHIP</a:t>
            </a:r>
            <a:r>
              <a:rPr sz="2000" b="1" spc="-5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PROJECT</a:t>
            </a:r>
            <a:r>
              <a:rPr sz="2000" b="1" spc="-60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–</a:t>
            </a:r>
            <a:r>
              <a:rPr sz="2000" b="1" spc="-45" dirty="0">
                <a:latin typeface="Arial"/>
                <a:cs typeface="Arial"/>
              </a:rPr>
              <a:t> </a:t>
            </a:r>
            <a:r>
              <a:rPr sz="2000" b="1" dirty="0">
                <a:latin typeface="Arial"/>
                <a:cs typeface="Arial"/>
              </a:rPr>
              <a:t>EDUNET</a:t>
            </a:r>
            <a:r>
              <a:rPr sz="2000" b="1" spc="-75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FOUNDATION</a:t>
            </a:r>
            <a:endParaRPr sz="20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56894" y="4881245"/>
            <a:ext cx="10034906" cy="38279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2198370" algn="l"/>
              </a:tabLst>
            </a:pPr>
            <a:r>
              <a:rPr sz="2400" b="1" dirty="0">
                <a:latin typeface="Arial"/>
                <a:cs typeface="Arial"/>
              </a:rPr>
              <a:t>College</a:t>
            </a:r>
            <a:r>
              <a:rPr sz="2400" b="1" spc="-100" dirty="0">
                <a:latin typeface="Arial"/>
                <a:cs typeface="Arial"/>
              </a:rPr>
              <a:t> </a:t>
            </a:r>
            <a:r>
              <a:rPr sz="2400" b="1" spc="-20" dirty="0">
                <a:latin typeface="Arial"/>
                <a:cs typeface="Arial"/>
              </a:rPr>
              <a:t>Name</a:t>
            </a:r>
            <a:r>
              <a:rPr sz="2400" b="1" dirty="0">
                <a:latin typeface="Arial"/>
                <a:cs typeface="Arial"/>
              </a:rPr>
              <a:t>	–</a:t>
            </a:r>
            <a:r>
              <a:rPr sz="2400" b="1" spc="-50" dirty="0">
                <a:latin typeface="Arial"/>
                <a:cs typeface="Arial"/>
              </a:rPr>
              <a:t> </a:t>
            </a:r>
            <a:r>
              <a:rPr lang="en-US" sz="2000" b="1" spc="-50" dirty="0">
                <a:latin typeface="Arial"/>
                <a:cs typeface="Arial"/>
              </a:rPr>
              <a:t>BEST GROUP OF INSTITUTIONS</a:t>
            </a:r>
            <a:r>
              <a:rPr sz="2000" b="1" dirty="0">
                <a:latin typeface="Arial"/>
                <a:cs typeface="Arial"/>
              </a:rPr>
              <a:t>,</a:t>
            </a:r>
            <a:r>
              <a:rPr sz="2000" b="1" spc="-105" dirty="0">
                <a:latin typeface="Arial"/>
                <a:cs typeface="Arial"/>
              </a:rPr>
              <a:t> </a:t>
            </a:r>
            <a:r>
              <a:rPr sz="2000" b="1" spc="-10" dirty="0">
                <a:latin typeface="Arial"/>
                <a:cs typeface="Arial"/>
              </a:rPr>
              <a:t>T</a:t>
            </a:r>
            <a:r>
              <a:rPr lang="en-US" sz="2000" b="1" spc="-10" dirty="0">
                <a:latin typeface="Arial"/>
                <a:cs typeface="Arial"/>
              </a:rPr>
              <a:t>ADEPALLIGUDEM</a:t>
            </a:r>
            <a:endParaRPr sz="20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323969" y="1025588"/>
            <a:ext cx="3529965" cy="50911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lang="en-US" sz="32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sz="32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49374" y="1875472"/>
            <a:ext cx="10385425" cy="3396443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Paperless system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Encourages digital transformation.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discipline and punctuality.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recognition integration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Voice-based attendance marking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Geo-fencing for location-based validation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Self-improving chatbot intelligence.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Supports web and mobile platforms.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Low infrastructure cost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Cloud-based access from anywhere.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Generates real-time attendance reports</a:t>
            </a:r>
            <a:r>
              <a:rPr lang="en-IN" sz="2000" dirty="0"/>
              <a:t>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08C4BA-6BDC-444D-9BE1-D9A136AF9D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5892" y="1875472"/>
            <a:ext cx="5753356" cy="368712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162175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RESULTS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07414" y="2110422"/>
            <a:ext cx="10729595" cy="388715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Chat-based interface improved user engagement.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required minimal training to use the system.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AI attendance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chatbox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successfully automated the attendance marking process.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Unauthorized or duplicate attendance entries were automatically detected and blocked.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attendance updates were reflected instantly in the database.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attendance errors were reduced significantly through AI validation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Students/employees could mark attendance using natural language chat interaction.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Attendance records became more accurate and consistent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attendance updates were reflected instantly in the database.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data reliability for audits and reviews.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analytics improved monitoring and control.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Compliance with institutional attendance policies was ensured.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Compliance with institutional attendance policies was ensured.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98450" marR="12065" indent="-286385">
              <a:lnSpc>
                <a:spcPct val="100800"/>
              </a:lnSpc>
              <a:spcBef>
                <a:spcPts val="85"/>
              </a:spcBef>
              <a:buFont typeface="Courier New" panose="02070309020205020404" pitchFamily="49" charset="0"/>
              <a:buChar char="o"/>
              <a:tabLst>
                <a:tab pos="298450" algn="l"/>
              </a:tabLst>
            </a:pPr>
            <a:endParaRPr sz="18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7401" y="1024255"/>
            <a:ext cx="6150609" cy="50911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2162175">
              <a:lnSpc>
                <a:spcPct val="100000"/>
              </a:lnSpc>
              <a:spcBef>
                <a:spcPts val="130"/>
              </a:spcBef>
            </a:pPr>
            <a:r>
              <a:rPr sz="32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17B2167-E322-408F-9416-642F8C0A5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5800" y="1752600"/>
            <a:ext cx="3471346" cy="46085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88FF3A-C662-4486-BC4A-0C2F1A38F9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544351"/>
            <a:ext cx="5112568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626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7401" y="1024255"/>
            <a:ext cx="6150609" cy="6937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442720">
              <a:lnSpc>
                <a:spcPct val="100000"/>
              </a:lnSpc>
              <a:spcBef>
                <a:spcPts val="130"/>
              </a:spcBef>
            </a:pPr>
            <a:r>
              <a:rPr sz="4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52169" y="2082736"/>
            <a:ext cx="10577195" cy="428726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The AI-based Attendance Chat box provides a </a:t>
            </a:r>
            <a:r>
              <a:rPr lang="en-US" sz="2000" b="1" dirty="0"/>
              <a:t>smart and automated approach</a:t>
            </a:r>
            <a:r>
              <a:rPr lang="en-US" sz="2000" dirty="0"/>
              <a:t> to attendance management.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AI-driven insights enable better </a:t>
            </a:r>
            <a:r>
              <a:rPr lang="en-US" sz="2000" b="1" dirty="0"/>
              <a:t>monitoring and performance evaluation</a:t>
            </a:r>
            <a:r>
              <a:rPr lang="en-US" sz="2000" dirty="0"/>
              <a:t>.</a:t>
            </a:r>
          </a:p>
          <a:p>
            <a:r>
              <a:rPr lang="en-US" sz="2000" dirty="0"/>
              <a:t>Overall, the Attendance Chat box with AI is a </a:t>
            </a:r>
            <a:r>
              <a:rPr lang="en-US" sz="2000" b="1" dirty="0"/>
              <a:t>future-ready digital solution</a:t>
            </a:r>
            <a:r>
              <a:rPr lang="en-US" sz="2000" dirty="0"/>
              <a:t> that enhances efficiency and reliability in attendance systems.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/>
              <a:t>The AI-based Attendance </a:t>
            </a:r>
            <a:r>
              <a:rPr lang="en-US" sz="2000" dirty="0" err="1"/>
              <a:t>Chatbox</a:t>
            </a:r>
            <a:r>
              <a:rPr lang="en-US" sz="2000" dirty="0"/>
              <a:t> provides a </a:t>
            </a:r>
            <a:r>
              <a:rPr lang="en-US" sz="2000" b="1" dirty="0"/>
              <a:t>smart and automated approach</a:t>
            </a:r>
            <a:r>
              <a:rPr lang="en-US" sz="2000" dirty="0"/>
              <a:t> to attendance management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minimizes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manual work and paperwork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reducing operational overhead.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conversational chat interface makes attendance marking 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and user-friendly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Overall, the Attendance </a:t>
            </a:r>
            <a:r>
              <a:rPr lang="en-US" sz="2000" dirty="0" err="1"/>
              <a:t>Chatbox</a:t>
            </a:r>
            <a:r>
              <a:rPr lang="en-US" sz="2000" dirty="0"/>
              <a:t> with AI is a </a:t>
            </a:r>
            <a:r>
              <a:rPr lang="en-US" sz="2000" b="1" dirty="0"/>
              <a:t>future-ready digital solution</a:t>
            </a:r>
            <a:r>
              <a:rPr lang="en-US" sz="2000" dirty="0"/>
              <a:t> that enhances efficiency and reliability in attendance systems.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Secure authentication helps protect </a:t>
            </a:r>
            <a:r>
              <a:rPr lang="en-US" sz="2000" b="1" dirty="0"/>
              <a:t>data integrity and privacy</a:t>
            </a:r>
            <a:r>
              <a:rPr lang="en-US" sz="2000" dirty="0"/>
              <a:t>.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000" dirty="0"/>
              <a:t>The system ensures </a:t>
            </a:r>
            <a:r>
              <a:rPr lang="en-US" sz="2000" b="1" dirty="0"/>
              <a:t>higher accuracy</a:t>
            </a:r>
            <a:r>
              <a:rPr lang="en-US" sz="2000" dirty="0"/>
              <a:t> by eliminating human errors and duplication.</a:t>
            </a:r>
            <a:endParaRPr lang="en-IN" sz="2000" dirty="0"/>
          </a:p>
          <a:p>
            <a:pPr marL="12700" marR="6985" algn="just">
              <a:lnSpc>
                <a:spcPct val="100800"/>
              </a:lnSpc>
              <a:spcBef>
                <a:spcPts val="85"/>
              </a:spcBef>
            </a:pPr>
            <a:endParaRPr lang="en-IN" sz="1800" dirty="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7401" y="1024255"/>
            <a:ext cx="6150609" cy="50911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56030">
              <a:lnSpc>
                <a:spcPct val="100000"/>
              </a:lnSpc>
              <a:spcBef>
                <a:spcPts val="130"/>
              </a:spcBef>
            </a:pPr>
            <a:r>
              <a:rPr sz="3200" b="0" dirty="0">
                <a:latin typeface="Arial MT"/>
                <a:cs typeface="Arial MT"/>
              </a:rPr>
              <a:t>FUTURE</a:t>
            </a:r>
            <a:r>
              <a:rPr sz="3200" b="0" spc="280" dirty="0">
                <a:latin typeface="Arial MT"/>
                <a:cs typeface="Arial MT"/>
              </a:rPr>
              <a:t> </a:t>
            </a:r>
            <a:r>
              <a:rPr sz="3200" b="0" spc="-10" dirty="0">
                <a:latin typeface="Arial MT"/>
                <a:cs typeface="Arial MT"/>
              </a:rPr>
              <a:t>SCOPE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D4E0D21-5078-455D-9DC1-0C1B2566729D}"/>
              </a:ext>
            </a:extLst>
          </p:cNvPr>
          <p:cNvSpPr txBox="1"/>
          <p:nvPr/>
        </p:nvSpPr>
        <p:spPr>
          <a:xfrm>
            <a:off x="609600" y="1533369"/>
            <a:ext cx="11125200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000" dirty="0"/>
              <a:t>Advanced AI &amp; Deep Learning Integration </a:t>
            </a:r>
            <a:endParaRPr lang="en-US" sz="2000" b="1" dirty="0"/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IN" sz="2000" dirty="0"/>
              <a:t>Multimodal Attendance Systems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000" dirty="0"/>
              <a:t>Integration with Smart Devices &amp; IoT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dirty="0"/>
              <a:t>Mobile &amp; Wearable Support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2000" dirty="0"/>
              <a:t>Predictive Analytics &amp; AI Insights</a:t>
            </a:r>
            <a:endParaRPr lang="en-US" sz="2000" dirty="0"/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2000" dirty="0"/>
              <a:t>Smart Campus &amp; Smart Office Automation</a:t>
            </a:r>
          </a:p>
          <a:p>
            <a:pPr marL="285750" indent="-285750" algn="l">
              <a:buFont typeface="Wingdings" panose="05000000000000000000" pitchFamily="2" charset="2"/>
              <a:buChar char="Ø"/>
            </a:pPr>
            <a:r>
              <a:rPr lang="en-US" sz="2000" dirty="0"/>
              <a:t> Blockchain-Based Attendance Records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dirty="0"/>
              <a:t>Multilingual &amp; Voice-Enabled Chatbots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dirty="0"/>
              <a:t> Enhanced Security &amp; Privacy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IN" sz="2000" dirty="0"/>
              <a:t> Cloud-Native &amp; Scalable Deployment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dirty="0"/>
              <a:t>Integration with AR/VR &amp; Metaverse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r>
              <a:rPr lang="en-US" sz="2000" dirty="0"/>
              <a:t> Compliance, Auditing &amp; Legal Use</a:t>
            </a:r>
          </a:p>
          <a:p>
            <a:pPr algn="l"/>
            <a:r>
              <a:rPr lang="en-US" sz="2000" dirty="0"/>
              <a:t>The </a:t>
            </a:r>
            <a:r>
              <a:rPr lang="en-US" sz="2000" b="1" dirty="0"/>
              <a:t>Attendance </a:t>
            </a:r>
            <a:r>
              <a:rPr lang="en-US" sz="2000" b="1" dirty="0" err="1"/>
              <a:t>Chatbox</a:t>
            </a:r>
            <a:r>
              <a:rPr lang="en-US" sz="2000" b="1" dirty="0"/>
              <a:t> with AI</a:t>
            </a:r>
            <a:r>
              <a:rPr lang="en-US" sz="2000" dirty="0"/>
              <a:t> will evolve into a </a:t>
            </a:r>
            <a:r>
              <a:rPr lang="en-US" sz="2000" b="1" dirty="0"/>
              <a:t>fully autonomous, intelligent workforce and academic management system</a:t>
            </a:r>
            <a:r>
              <a:rPr lang="en-US" sz="2000" dirty="0"/>
              <a:t>, reducing manual effort, eliminating fraud, and enabling data-driven decision-making.</a:t>
            </a:r>
          </a:p>
          <a:p>
            <a:pPr marL="342900" indent="-342900" algn="l">
              <a:buFont typeface="Wingdings" panose="05000000000000000000" pitchFamily="2" charset="2"/>
              <a:buChar char="Ø"/>
            </a:pPr>
            <a:endParaRPr lang="en-US" b="1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/>
              <a:t>GITHUB</a:t>
            </a:r>
            <a:r>
              <a:rPr spc="285" dirty="0"/>
              <a:t> </a:t>
            </a:r>
            <a:r>
              <a:rPr spc="-20" dirty="0"/>
              <a:t>LINK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764152-432C-4AC8-9AFB-D91B3B0DEF46}"/>
              </a:ext>
            </a:extLst>
          </p:cNvPr>
          <p:cNvSpPr txBox="1"/>
          <p:nvPr/>
        </p:nvSpPr>
        <p:spPr>
          <a:xfrm>
            <a:off x="457200" y="3244334"/>
            <a:ext cx="112776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IN" dirty="0"/>
              <a:t>GITHUB</a:t>
            </a:r>
            <a:r>
              <a:rPr lang="en-IN" spc="285" dirty="0"/>
              <a:t> </a:t>
            </a:r>
            <a:r>
              <a:rPr lang="en-IN" spc="-20" dirty="0" err="1"/>
              <a:t>LINK:https</a:t>
            </a:r>
            <a:r>
              <a:rPr lang="en-IN" spc="-20" dirty="0"/>
              <a:t>://github.com/netivenkatkumar/ASAP-4-WEEK-NAME-ATTEDANCE-CHATBOX-AI.git</a:t>
            </a:r>
          </a:p>
          <a:p>
            <a:pPr algn="l"/>
            <a:endParaRPr lang="en-IN" spc="-20" dirty="0"/>
          </a:p>
          <a:p>
            <a:pPr algn="l"/>
            <a:endParaRPr lang="en-IN" spc="-20" dirty="0"/>
          </a:p>
          <a:p>
            <a:r>
              <a:rPr lang="en-IN" spc="-20" dirty="0"/>
              <a:t>Deployment Link:  </a:t>
            </a:r>
            <a:r>
              <a:rPr lang="en-IN" spc="-20" dirty="0">
                <a:hlinkClick r:id="rId2" action="ppaction://hlinkfile"/>
              </a:rPr>
              <a:t>file:///C:/Users/RAVINDRA/Desktop/ASAP_Attedance%20Chat%20box%20With%20AI/Attedance%20Chatbox%20With%20AI/Index.html</a:t>
            </a:r>
            <a:endParaRPr lang="en-IN" spc="-20" dirty="0"/>
          </a:p>
          <a:p>
            <a:endParaRPr lang="en-IN" spc="-20" dirty="0"/>
          </a:p>
          <a:p>
            <a:r>
              <a:rPr lang="en-IN" spc="-20" dirty="0"/>
              <a:t>file:///C:/Users/RAVINDRA/Desktop/ASAP_Attedance%20Chat%20box%20With%20AI/Attedance%20Chatbox%20With%20AI/Attedance%20Chatbox%20With%20AI/Index.html</a:t>
            </a:r>
          </a:p>
          <a:p>
            <a:endParaRPr lang="en-IN" spc="-20" dirty="0"/>
          </a:p>
          <a:p>
            <a:endParaRPr lang="en-IN" spc="-2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514475">
              <a:lnSpc>
                <a:spcPct val="100000"/>
              </a:lnSpc>
              <a:spcBef>
                <a:spcPts val="130"/>
              </a:spcBef>
            </a:pPr>
            <a:r>
              <a:rPr spc="-10" dirty="0"/>
              <a:t>REFERENCES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907414" y="2055177"/>
            <a:ext cx="9589770" cy="166609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98450" algn="l"/>
              </a:tabLst>
            </a:pPr>
            <a:r>
              <a:rPr u="none" spc="-10" dirty="0">
                <a:solidFill>
                  <a:srgbClr val="000000"/>
                </a:solidFill>
              </a:rPr>
              <a:t>Kaggle,</a:t>
            </a:r>
            <a:r>
              <a:rPr u="none" spc="135" dirty="0">
                <a:solidFill>
                  <a:srgbClr val="000000"/>
                </a:solidFill>
              </a:rPr>
              <a:t> </a:t>
            </a:r>
            <a:r>
              <a:rPr u="none" spc="-10" dirty="0">
                <a:solidFill>
                  <a:srgbClr val="000000"/>
                </a:solidFill>
              </a:rPr>
              <a:t>dataset:</a:t>
            </a:r>
            <a:r>
              <a:rPr lang="en-US" u="none" spc="-10" dirty="0">
                <a:solidFill>
                  <a:srgbClr val="000000"/>
                </a:solidFill>
              </a:rPr>
              <a:t> 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8450" algn="l"/>
              </a:tabLst>
            </a:pPr>
            <a:r>
              <a:rPr lang="en-US" u="none" spc="-10" dirty="0">
                <a:solidFill>
                  <a:srgbClr val="000000"/>
                </a:solidFill>
              </a:rPr>
              <a:t> </a:t>
            </a:r>
            <a:r>
              <a:rPr lang="en-IN" dirty="0"/>
              <a:t>http://www.kaggle.com/datasets/studocu/studocu-employee-chat-AI/data </a:t>
            </a:r>
            <a:endParaRPr lang="en-IN" spc="-10" dirty="0">
              <a:hlinkClick r:id="rId2"/>
            </a:endParaRPr>
          </a:p>
          <a:p>
            <a:pPr marL="298450" marR="3141980" indent="-286385">
              <a:lnSpc>
                <a:spcPts val="2110"/>
              </a:lnSpc>
              <a:spcBef>
                <a:spcPts val="5"/>
              </a:spcBef>
              <a:buFont typeface="Arial MT"/>
              <a:buChar char="•"/>
              <a:tabLst>
                <a:tab pos="355600" algn="l"/>
              </a:tabLst>
            </a:pPr>
            <a:r>
              <a:rPr u="none" spc="-25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u="none" spc="-4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u="none" spc="-2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Documentation, </a:t>
            </a:r>
            <a:r>
              <a:rPr i="1" u="none" spc="-1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Developing</a:t>
            </a:r>
            <a:r>
              <a:rPr i="1" u="none" spc="-3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i="1" u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i="1" u="none" spc="-2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i="1" u="none" spc="-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Deploying</a:t>
            </a:r>
            <a:r>
              <a:rPr i="1" u="none" spc="-3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i="1" u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i="1" u="none" spc="-1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i="1" u="none" spc="-1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Apps</a:t>
            </a:r>
            <a:r>
              <a:rPr lang="en-IN" u="none" spc="-1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u="none" spc="-10" dirty="0">
                <a:solidFill>
                  <a:srgbClr val="000000"/>
                </a:solidFill>
              </a:rPr>
              <a:t> </a:t>
            </a:r>
            <a:r>
              <a:rPr lang="en-US" u="none" spc="-10" dirty="0">
                <a:solidFill>
                  <a:srgbClr val="000000"/>
                </a:solidFill>
              </a:rPr>
              <a:t>	</a:t>
            </a:r>
            <a:r>
              <a:rPr lang="en-US" u="sng" spc="-1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hlinkClick r:id="rId3"/>
              </a:rPr>
              <a:t>https://docs.streamlit.io/</a:t>
            </a:r>
          </a:p>
          <a:p>
            <a:pPr marL="298450" marR="3485515" indent="-286385">
              <a:lnSpc>
                <a:spcPts val="2180"/>
              </a:lnSpc>
              <a:spcBef>
                <a:spcPts val="5"/>
              </a:spcBef>
              <a:buFont typeface="Arial MT"/>
              <a:buChar char="•"/>
              <a:tabLst>
                <a:tab pos="355600" algn="l"/>
              </a:tabLst>
            </a:pPr>
            <a:r>
              <a:rPr lang="en-US" u="none" spc="-25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u="none" spc="-5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spc="-4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Community</a:t>
            </a:r>
            <a:r>
              <a:rPr lang="en-US" u="none" spc="-3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u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Cloud,</a:t>
            </a:r>
            <a:r>
              <a:rPr lang="en-US" u="none" spc="-3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u="none" spc="-2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r>
              <a:rPr lang="en-US" i="1" u="none" spc="-4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u="none" spc="-25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Deployment</a:t>
            </a:r>
            <a:r>
              <a:rPr lang="en-US" i="1" u="none" spc="-6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u="none" spc="-1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Guide</a:t>
            </a:r>
            <a:r>
              <a:rPr lang="en-US" u="none" spc="-1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	</a:t>
            </a:r>
            <a:r>
              <a:rPr lang="en-US" u="sng" spc="-35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https://docs.streamlit.io/deploy/streamlit-</a:t>
            </a:r>
            <a:r>
              <a:rPr lang="en-US" u="sng" spc="-4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community-</a:t>
            </a:r>
            <a:r>
              <a:rPr lang="en-US" u="sng" spc="-10" dirty="0">
                <a:solidFill>
                  <a:srgbClr val="6DAC1C"/>
                </a:solidFill>
                <a:uFill>
                  <a:solidFill>
                    <a:srgbClr val="6DAC1C"/>
                  </a:solidFill>
                </a:u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cloud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7401" y="1024255"/>
            <a:ext cx="8069199" cy="509114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514475" algn="l">
              <a:lnSpc>
                <a:spcPct val="100000"/>
              </a:lnSpc>
              <a:spcBef>
                <a:spcPts val="130"/>
              </a:spcBef>
            </a:pPr>
            <a:r>
              <a:rPr lang="en-US" sz="3200" u="sng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Attendance Chat With AI</a:t>
            </a:r>
            <a:endParaRPr sz="3200" u="sng" spc="-1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xfrm>
            <a:off x="609600" y="3657600"/>
            <a:ext cx="9589770" cy="28982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8450" indent="-285750">
              <a:lnSpc>
                <a:spcPct val="100000"/>
              </a:lnSpc>
              <a:spcBef>
                <a:spcPts val="100"/>
              </a:spcBef>
              <a:buFont typeface="Arial MT"/>
              <a:buChar char="•"/>
              <a:tabLst>
                <a:tab pos="298450" algn="l"/>
              </a:tabLst>
            </a:pPr>
            <a:endParaRPr lang="en-US" u="sng" spc="-10" dirty="0">
              <a:solidFill>
                <a:srgbClr val="6DAC1C"/>
              </a:solidFill>
              <a:uFill>
                <a:solidFill>
                  <a:srgbClr val="6DAC1C"/>
                </a:solidFill>
              </a:uFill>
              <a:latin typeface="Times New Roman" panose="02020603050405020304" pitchFamily="18" charset="0"/>
              <a:cs typeface="Times New Roman" panose="02020603050405020304" pitchFamily="18" charset="0"/>
              <a:hlinkClick r:id="rId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38A3DE-3322-4814-BEAA-A6540BB4AC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286000"/>
            <a:ext cx="9753600" cy="34694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687768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7401" y="1024255"/>
            <a:ext cx="6150609" cy="846641"/>
          </a:xfrm>
          <a:prstGeom prst="rect">
            <a:avLst/>
          </a:prstGeom>
        </p:spPr>
        <p:txBody>
          <a:bodyPr vert="horz" wrap="square" lIns="0" tIns="350773" rIns="0" bIns="0" rtlCol="0">
            <a:spAutoFit/>
          </a:bodyPr>
          <a:lstStyle/>
          <a:p>
            <a:pPr marL="1974214">
              <a:lnSpc>
                <a:spcPct val="100000"/>
              </a:lnSpc>
              <a:spcBef>
                <a:spcPts val="105"/>
              </a:spcBef>
            </a:pPr>
            <a:r>
              <a:rPr sz="32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81000" y="1524000"/>
            <a:ext cx="5486400" cy="5363712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ts val="2865"/>
              </a:lnSpc>
              <a:spcBef>
                <a:spcPts val="105"/>
              </a:spcBef>
              <a:tabLst>
                <a:tab pos="355600" algn="l"/>
              </a:tabLst>
            </a:pPr>
            <a:endParaRPr lang="en-US" sz="2400" spc="55" dirty="0">
              <a:latin typeface="Cambria"/>
              <a:cs typeface="Cambria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Defined User Personas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Multi-Platform Integration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Identity Verification (AI Authentication)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Geofencing and Location Intelligence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Natural Language Processing (NLP)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Intent Classification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Automated Reminders and Nudges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Anomaly Detection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Leave Management Integration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Real-time Dashboard and Reporting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Offline Mode Support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Integration with Existing HRIS/LMS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Integration with Existing HRIS/LMS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355600" indent="-342900">
              <a:lnSpc>
                <a:spcPts val="2865"/>
              </a:lnSpc>
              <a:spcBef>
                <a:spcPts val="105"/>
              </a:spcBef>
              <a:buFont typeface="Wingdings"/>
              <a:buChar char=""/>
              <a:tabLst>
                <a:tab pos="355600" algn="l"/>
              </a:tabLst>
            </a:pPr>
            <a:endParaRPr lang="en-US" sz="2400" dirty="0">
              <a:latin typeface="Cambria"/>
              <a:cs typeface="Cambria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414633-70AC-43C3-A723-1DCBD757C9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1219200"/>
            <a:ext cx="4914898" cy="492099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27401" y="1024255"/>
            <a:ext cx="7383399" cy="895437"/>
          </a:xfrm>
          <a:prstGeom prst="rect">
            <a:avLst/>
          </a:prstGeom>
        </p:spPr>
        <p:txBody>
          <a:bodyPr vert="horz" wrap="square" lIns="0" tIns="239077" rIns="0" bIns="0" rtlCol="0">
            <a:spAutoFit/>
          </a:bodyPr>
          <a:lstStyle/>
          <a:p>
            <a:pPr marL="875030">
              <a:lnSpc>
                <a:spcPct val="100000"/>
              </a:lnSpc>
              <a:spcBef>
                <a:spcPts val="130"/>
              </a:spcBef>
            </a:pPr>
            <a:r>
              <a:rPr lang="en-US" sz="4250" spc="-10" dirty="0"/>
              <a:t>P</a:t>
            </a:r>
            <a:r>
              <a:rPr lang="en-IN" sz="4250" spc="-10" dirty="0"/>
              <a:t>ROBLEM STATEMENT</a:t>
            </a:r>
            <a:endParaRPr lang="en-IN" sz="4250" dirty="0"/>
          </a:p>
        </p:txBody>
      </p:sp>
      <p:sp>
        <p:nvSpPr>
          <p:cNvPr id="3" name="object 3"/>
          <p:cNvSpPr txBox="1"/>
          <p:nvPr/>
        </p:nvSpPr>
        <p:spPr>
          <a:xfrm>
            <a:off x="914400" y="2133917"/>
            <a:ext cx="9448800" cy="4337726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 Manual Latency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Scalability Issues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Fragmentation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Inconsistent Record Keeping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Historical Continuity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Linguistic Ambiguity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Multilingual Constraints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Handling Typos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Message Overload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Duplicate Entry Management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Timestamp Manipulation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Lack of Biometric/Identity Proof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 Blindness</a:t>
            </a:r>
          </a:p>
          <a:p>
            <a:pPr marL="12700" marR="252095">
              <a:lnSpc>
                <a:spcPct val="100000"/>
              </a:lnSpc>
              <a:spcBef>
                <a:spcPts val="125"/>
              </a:spcBef>
              <a:tabLst>
                <a:tab pos="241300" algn="l"/>
              </a:tabLst>
            </a:pPr>
            <a:endParaRPr sz="2000" dirty="0">
              <a:latin typeface="Franklin Gothic Medium"/>
              <a:cs typeface="Franklin Gothic Medium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40B676-A886-4E4D-9BF5-C4E26C6A92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947545"/>
            <a:ext cx="6172200" cy="3886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96665" y="1024255"/>
            <a:ext cx="5650865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5"/>
              </a:spcBef>
            </a:pPr>
            <a:r>
              <a:rPr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POSED SOLUTION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09600" y="1920303"/>
            <a:ext cx="11430000" cy="3722173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400050" indent="-400050">
              <a:buFont typeface="+mj-lt"/>
              <a:buAutoNum type="romanUcPeriod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Voice-Enabled Attendance (Optional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):Supports voice commands for hands-free attendance marking.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Multi-Platform Accessibility: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Chat box works on web, mobile apps, Microsoft Teams, WhatsApp, or internal portals.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Fraud &amp; Proxy Detection: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AI detects unusual patterns such as repeated logins from different locations.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Location / IP-Based Attendance: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Attendance can be restricted to authorized locations using GPS or IP verification.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Integration with Existing Systems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: Seamlessly integrates with HRMS, ERP, LMS, or payroll systems.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AI-Based Validation Rules :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AI validates time, location, and user identity before marking attendance.</a:t>
            </a:r>
          </a:p>
          <a:p>
            <a:pPr marL="400050" indent="-400050">
              <a:buFont typeface="+mj-lt"/>
              <a:buAutoNum type="romanUcPeriod"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User Authentication &amp; Verification </a:t>
            </a: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: Secure login using employee/student ID, OTP, or biometric integration to prevent proxy attendance.</a:t>
            </a:r>
          </a:p>
          <a:p>
            <a:pPr marL="400050" indent="-400050">
              <a:buFont typeface="+mj-lt"/>
              <a:buAutoNum type="romanUcPeriod"/>
            </a:pP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297815" indent="-285115">
              <a:lnSpc>
                <a:spcPct val="100000"/>
              </a:lnSpc>
              <a:spcBef>
                <a:spcPts val="125"/>
              </a:spcBef>
              <a:buFont typeface="Arial MT"/>
              <a:buChar char="•"/>
              <a:tabLst>
                <a:tab pos="297815" algn="l"/>
              </a:tabLst>
            </a:pPr>
            <a:endParaRPr lang="en-US" sz="2000" dirty="0">
              <a:latin typeface="Franklin Gothic Medium"/>
              <a:cs typeface="Franklin Gothic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296664" y="1024254"/>
            <a:ext cx="4856735" cy="505908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  <a:tabLst>
                <a:tab pos="2160905" algn="l"/>
              </a:tabLst>
            </a:pPr>
            <a:r>
              <a:rPr sz="3200" spc="-10" dirty="0"/>
              <a:t>SYSTEM</a:t>
            </a:r>
            <a:r>
              <a:rPr sz="3200" dirty="0"/>
              <a:t>	</a:t>
            </a:r>
            <a:r>
              <a:rPr sz="3200" spc="-10" dirty="0"/>
              <a:t>APPROACH</a:t>
            </a:r>
            <a:endParaRPr sz="3200" dirty="0"/>
          </a:p>
        </p:txBody>
      </p:sp>
      <p:sp>
        <p:nvSpPr>
          <p:cNvPr id="3" name="object 3"/>
          <p:cNvSpPr txBox="1"/>
          <p:nvPr/>
        </p:nvSpPr>
        <p:spPr>
          <a:xfrm>
            <a:off x="152400" y="1466766"/>
            <a:ext cx="11658600" cy="540212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Libraries: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Chat-based user interface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Flask / FastAPI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Backend API development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NLTK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Natural language processing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Intent recognition and NLP tasks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Transformers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Advanced AI models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Pandas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Data handling and analytics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NumPy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Numerical operations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SQLAlchemy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Database ORM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python-docx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Report generation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WeasyPrint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PDF report creation</a:t>
            </a:r>
          </a:p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COMPONENTS</a:t>
            </a: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Chatbot Interface Software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AI/NLP Engine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Attendance Processing Software</a:t>
            </a:r>
          </a:p>
          <a:p>
            <a:pPr>
              <a:buFont typeface="+mj-lt"/>
              <a:buAutoNum type="arabicPeriod"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Database Management System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+mj-lt"/>
              <a:buAutoNum type="arabicPeriod"/>
            </a:pP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0965" indent="-96520">
              <a:lnSpc>
                <a:spcPct val="100000"/>
              </a:lnSpc>
              <a:buSzPct val="95000"/>
              <a:buFont typeface="Arial MT"/>
              <a:buChar char="•"/>
              <a:tabLst>
                <a:tab pos="100965" algn="l"/>
              </a:tabLst>
            </a:pPr>
            <a:endParaRPr sz="2000" dirty="0">
              <a:latin typeface="Franklin Gothic Medium"/>
              <a:cs typeface="Franklin Gothic Medium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6FEE03-B504-4E2E-B8DA-7D71D1516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676400"/>
            <a:ext cx="4572000" cy="4038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43200" y="990600"/>
            <a:ext cx="6150609" cy="912748"/>
          </a:xfrm>
          <a:prstGeom prst="rect">
            <a:avLst/>
          </a:prstGeom>
        </p:spPr>
        <p:txBody>
          <a:bodyPr vert="horz" wrap="square" lIns="0" tIns="1162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dirty="0"/>
              <a:t>PROPOSED</a:t>
            </a:r>
            <a:r>
              <a:rPr sz="4250" spc="310" dirty="0"/>
              <a:t> </a:t>
            </a:r>
            <a:r>
              <a:rPr sz="4250" spc="-10" dirty="0"/>
              <a:t>SOLUTION</a:t>
            </a:r>
            <a:endParaRPr sz="4250" dirty="0"/>
          </a:p>
        </p:txBody>
      </p:sp>
      <p:sp>
        <p:nvSpPr>
          <p:cNvPr id="3" name="object 3"/>
          <p:cNvSpPr txBox="1"/>
          <p:nvPr/>
        </p:nvSpPr>
        <p:spPr>
          <a:xfrm>
            <a:off x="1482470" y="2140838"/>
            <a:ext cx="9871329" cy="4030591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Multimodal Verification (Face &amp; Voice)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Conversational NLP Clock-In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Geofencing &amp; GPS Intelligence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Predictive Burnout &amp; Wellness Alerts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Instant Leave &amp; Balance Queries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Smart Anomaly Detection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Generative Image "Site Reports“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Real-Time Manager Dashboards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Multi-Language &amp; Global Compliance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Instant PTO Balance Queries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Smart Reminders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IN" sz="2000" dirty="0"/>
              <a:t>Kiosk Mode</a:t>
            </a:r>
            <a:endParaRPr lang="en-US" sz="2000" dirty="0">
              <a:latin typeface="Times New Roman" pitchFamily="18" charset="0"/>
              <a:cs typeface="Times New Roman" pitchFamily="18" charset="0"/>
            </a:endParaRPr>
          </a:p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8450" algn="l"/>
              </a:tabLst>
            </a:pPr>
            <a:endParaRPr sz="2000" dirty="0">
              <a:latin typeface="Franklin Gothic Medium"/>
              <a:cs typeface="Franklin Gothic Medium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F7B079-9A1F-4120-8F2B-BC87E8DE91F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869136"/>
            <a:ext cx="5372100" cy="3581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48000" y="921080"/>
            <a:ext cx="6096000" cy="744434"/>
          </a:xfrm>
          <a:prstGeom prst="rect">
            <a:avLst/>
          </a:prstGeom>
        </p:spPr>
        <p:txBody>
          <a:bodyPr vert="horz" wrap="square" lIns="0" tIns="249554" rIns="0" bIns="0" rtlCol="0">
            <a:spAutoFit/>
          </a:bodyPr>
          <a:lstStyle/>
          <a:p>
            <a:pPr marL="214629">
              <a:lnSpc>
                <a:spcPct val="100000"/>
              </a:lnSpc>
              <a:spcBef>
                <a:spcPts val="130"/>
              </a:spcBef>
            </a:pPr>
            <a:r>
              <a:rPr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TOOLS</a:t>
            </a:r>
            <a:r>
              <a:rPr sz="3200" spc="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sz="32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32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TECHNOLOGIES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57200" y="1676400"/>
            <a:ext cx="11734800" cy="5133457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8450" algn="l"/>
              </a:tabLst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Programming Language:</a:t>
            </a:r>
          </a:p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 panose="05000000000000000000" pitchFamily="2" charset="2"/>
              <a:buChar char="q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Python, JavaScript</a:t>
            </a:r>
          </a:p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 panose="05000000000000000000" pitchFamily="2" charset="2"/>
              <a:buChar char="q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Frontend &amp; UI:</a:t>
            </a:r>
          </a:p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 panose="05000000000000000000" pitchFamily="2" charset="2"/>
              <a:buChar char="q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HTML5, CSS3, JavaScript</a:t>
            </a:r>
          </a:p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8450" algn="l"/>
              </a:tabLst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Backend / AI Engine:</a:t>
            </a:r>
          </a:p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 panose="05000000000000000000" pitchFamily="2" charset="2"/>
              <a:buChar char="q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FastAPI / Flask </a:t>
            </a:r>
          </a:p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 panose="05000000000000000000" pitchFamily="2" charset="2"/>
              <a:buChar char="q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Speech-to-Text API (optional)</a:t>
            </a:r>
          </a:p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8450" algn="l"/>
              </a:tabLst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 Processing:</a:t>
            </a:r>
          </a:p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 panose="05000000000000000000" pitchFamily="2" charset="2"/>
              <a:buChar char="q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Python-docx </a:t>
            </a:r>
          </a:p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 panose="05000000000000000000" pitchFamily="2" charset="2"/>
              <a:buChar char="q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Pandas </a:t>
            </a:r>
          </a:p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8450" algn="l"/>
              </a:tabLst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Environment Management:</a:t>
            </a:r>
          </a:p>
          <a:p>
            <a:pPr marL="298450" indent="-285750">
              <a:lnSpc>
                <a:spcPct val="100000"/>
              </a:lnSpc>
              <a:spcBef>
                <a:spcPts val="130"/>
              </a:spcBef>
              <a:buFont typeface="Arial MT"/>
              <a:buChar char="•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python-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dotenv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(.env file for API key security </a:t>
            </a:r>
          </a:p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8450" algn="l"/>
              </a:tabLst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Version Control:</a:t>
            </a:r>
          </a:p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 panose="05000000000000000000" pitchFamily="2" charset="2"/>
              <a:buChar char="q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 and GitHub</a:t>
            </a:r>
          </a:p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98450" algn="l"/>
              </a:tabLst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Deployment :</a:t>
            </a:r>
          </a:p>
          <a:p>
            <a:pPr marL="355600" indent="-342900">
              <a:lnSpc>
                <a:spcPct val="100000"/>
              </a:lnSpc>
              <a:spcBef>
                <a:spcPts val="130"/>
              </a:spcBef>
              <a:buFont typeface="Wingdings" panose="05000000000000000000" pitchFamily="2" charset="2"/>
              <a:buChar char="q"/>
              <a:tabLst>
                <a:tab pos="298450" algn="l"/>
              </a:tabLst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Streamlit Cloud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447800" y="1024255"/>
            <a:ext cx="9448800" cy="744434"/>
          </a:xfrm>
          <a:prstGeom prst="rect">
            <a:avLst/>
          </a:prstGeom>
        </p:spPr>
        <p:txBody>
          <a:bodyPr vert="horz" wrap="square" lIns="0" tIns="249554" rIns="0" bIns="0" rtlCol="0">
            <a:spAutoFit/>
          </a:bodyPr>
          <a:lstStyle/>
          <a:p>
            <a:pPr marL="214629" algn="ctr">
              <a:lnSpc>
                <a:spcPct val="100000"/>
              </a:lnSpc>
              <a:spcBef>
                <a:spcPts val="130"/>
              </a:spcBef>
            </a:pP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 &amp; DEPLOYMENT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4924E5-9AEE-47E2-AAE2-AFE2CD2E9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300" y="1768689"/>
            <a:ext cx="9258300" cy="476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6740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07E6E8F8-D824-413C-9291-ABA82F6E4FFA}"/>
              </a:ext>
            </a:extLst>
          </p:cNvPr>
          <p:cNvSpPr txBox="1"/>
          <p:nvPr/>
        </p:nvSpPr>
        <p:spPr>
          <a:xfrm>
            <a:off x="2209800" y="1524000"/>
            <a:ext cx="69365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3200" b="1" dirty="0"/>
              <a:t>System Architecture </a:t>
            </a:r>
          </a:p>
        </p:txBody>
      </p:sp>
      <p:sp>
        <p:nvSpPr>
          <p:cNvPr id="12" name="AutoShape 2" descr="Generated image">
            <a:extLst>
              <a:ext uri="{FF2B5EF4-FFF2-40B4-BE49-F238E27FC236}">
                <a16:creationId xmlns:a16="http://schemas.microsoft.com/office/drawing/2014/main" id="{4291A714-23B7-4B22-9A6B-A819A71CD1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581400" cy="3581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432A6F3-2A8F-4017-9112-73366B881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057400"/>
            <a:ext cx="9258300" cy="43205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</TotalTime>
  <Words>979</Words>
  <Application>Microsoft Office PowerPoint</Application>
  <PresentationFormat>Widescreen</PresentationFormat>
  <Paragraphs>157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Arial MT</vt:lpstr>
      <vt:lpstr>Cambria</vt:lpstr>
      <vt:lpstr>Courier New</vt:lpstr>
      <vt:lpstr>Franklin Gothic Medium</vt:lpstr>
      <vt:lpstr>Times New Roman</vt:lpstr>
      <vt:lpstr>Trebuchet MS</vt:lpstr>
      <vt:lpstr>Wingdings</vt:lpstr>
      <vt:lpstr>Office Theme</vt:lpstr>
      <vt:lpstr>ATTENDANCE CHAT BOX WITH AI</vt:lpstr>
      <vt:lpstr>OUTLINE</vt:lpstr>
      <vt:lpstr>PROBLEM STATEMENT</vt:lpstr>
      <vt:lpstr>PROPOSED SOLUTION</vt:lpstr>
      <vt:lpstr>SYSTEM APPROACH</vt:lpstr>
      <vt:lpstr>PROPOSED SOLUTION</vt:lpstr>
      <vt:lpstr>TOOLS &amp; TECHNOLOGIES</vt:lpstr>
      <vt:lpstr>SYSTEM ARCHITECT &amp; DEPLOYMENT</vt:lpstr>
      <vt:lpstr>PowerPoint Presentation</vt:lpstr>
      <vt:lpstr>  ADVANTAGES</vt:lpstr>
      <vt:lpstr>RESULTS</vt:lpstr>
      <vt:lpstr>RESULTS</vt:lpstr>
      <vt:lpstr>CONCLUSION</vt:lpstr>
      <vt:lpstr>FUTURE SCOPE</vt:lpstr>
      <vt:lpstr>GITHUB LINK</vt:lpstr>
      <vt:lpstr>REFERENCES</vt:lpstr>
      <vt:lpstr>Attendance Chat With AI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ATTENDANCE CHAT BOX WITH AI</dc:title>
  <dc:creator>RAVINDRA</dc:creator>
  <cp:lastModifiedBy>RAVINDRA</cp:lastModifiedBy>
  <cp:revision>9</cp:revision>
  <dcterms:created xsi:type="dcterms:W3CDTF">2026-01-15T10:21:43Z</dcterms:created>
  <dcterms:modified xsi:type="dcterms:W3CDTF">2026-01-20T12:10:15Z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2026-01-14T00:00:00Z</vt:filetime>
  </property>
  <property fmtid="{D5CDD505-2E9C-101B-9397-08002B2CF9AE}" pid="3" name="LastSaved">
    <vt:filetime>2026-01-15T00:00:00Z</vt:filetime>
  </property>
</Properties>
</file>